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51"/>
  </p:notesMasterIdLst>
  <p:sldIdLst>
    <p:sldId id="261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1" r:id="rId40"/>
    <p:sldId id="302" r:id="rId41"/>
    <p:sldId id="262" r:id="rId42"/>
    <p:sldId id="258" r:id="rId43"/>
    <p:sldId id="256" r:id="rId44"/>
    <p:sldId id="305" r:id="rId45"/>
    <p:sldId id="259" r:id="rId46"/>
    <p:sldId id="260" r:id="rId47"/>
    <p:sldId id="263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4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oit-isaefsemc01.som.w2k.state.me.us\dcn-mfs\!FHM\sbw\trapping\2015\final2015Nov18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oit-isaefsemc01.som.w2k.state.me.us\dcn-mfs\!FHM\sbw\trapping\2015\final2015Nov18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</a:t>
            </a:r>
            <a:r>
              <a:rPr lang="en-US" baseline="0"/>
              <a:t> </a:t>
            </a:r>
            <a:r>
              <a:rPr lang="en-US"/>
              <a:t>of sites with spruce budworm in pheromone traps in 2014,</a:t>
            </a:r>
            <a:r>
              <a:rPr lang="en-US" baseline="0"/>
              <a:t> 2015, Prelim 2016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v>2014pct</c:v>
          </c:tx>
          <c:invertIfNegative val="0"/>
          <c:cat>
            <c:strRef>
              <c:f>graphs!$H$13:$H$17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graphs!$L$13:$L$17</c:f>
              <c:numCache>
                <c:formatCode>General</c:formatCode>
                <c:ptCount val="5"/>
                <c:pt idx="0">
                  <c:v>6.8702290076335881</c:v>
                </c:pt>
                <c:pt idx="1">
                  <c:v>85.75063613231552</c:v>
                </c:pt>
                <c:pt idx="2">
                  <c:v>5.8524173027989823</c:v>
                </c:pt>
                <c:pt idx="3">
                  <c:v>1.2722646310432568</c:v>
                </c:pt>
                <c:pt idx="4">
                  <c:v>0.2544529262086514</c:v>
                </c:pt>
              </c:numCache>
            </c:numRef>
          </c:val>
        </c:ser>
        <c:ser>
          <c:idx val="1"/>
          <c:order val="1"/>
          <c:tx>
            <c:v>2015pct</c:v>
          </c:tx>
          <c:invertIfNegative val="0"/>
          <c:cat>
            <c:strRef>
              <c:f>graphs!$H$13:$H$17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graphs!$J$13:$J$17</c:f>
              <c:numCache>
                <c:formatCode>0.00</c:formatCode>
                <c:ptCount val="5"/>
                <c:pt idx="0">
                  <c:v>2.2935779816513762</c:v>
                </c:pt>
                <c:pt idx="1">
                  <c:v>83.027522935779814</c:v>
                </c:pt>
                <c:pt idx="2">
                  <c:v>11.009174311926607</c:v>
                </c:pt>
                <c:pt idx="3">
                  <c:v>3.2110091743119269</c:v>
                </c:pt>
                <c:pt idx="4">
                  <c:v>0.45871559633027525</c:v>
                </c:pt>
              </c:numCache>
            </c:numRef>
          </c:val>
        </c:ser>
        <c:ser>
          <c:idx val="0"/>
          <c:order val="2"/>
          <c:tx>
            <c:v>2016pct</c:v>
          </c:tx>
          <c:invertIfNegative val="0"/>
          <c:cat>
            <c:strRef>
              <c:f>graphs!$H$13:$H$17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graphs!$K$13:$K$17</c:f>
              <c:numCache>
                <c:formatCode>General</c:formatCode>
                <c:ptCount val="5"/>
                <c:pt idx="0">
                  <c:v>12.027491408934708</c:v>
                </c:pt>
                <c:pt idx="1">
                  <c:v>87.972508591065292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891776"/>
        <c:axId val="71147904"/>
      </c:barChart>
      <c:catAx>
        <c:axId val="70891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Number of SBW Moths Caught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71147904"/>
        <c:crosses val="autoZero"/>
        <c:auto val="1"/>
        <c:lblAlgn val="ctr"/>
        <c:lblOffset val="100"/>
        <c:noMultiLvlLbl val="0"/>
      </c:catAx>
      <c:valAx>
        <c:axId val="71147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Sites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891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Number of </a:t>
            </a:r>
            <a:r>
              <a:rPr lang="en-US" dirty="0" smtClean="0"/>
              <a:t>sites </a:t>
            </a:r>
            <a:r>
              <a:rPr lang="en-US" dirty="0"/>
              <a:t>with spruce budworm in pheromone traps in 2014,</a:t>
            </a:r>
            <a:r>
              <a:rPr lang="en-US" baseline="0" dirty="0"/>
              <a:t> 2015, </a:t>
            </a:r>
            <a:r>
              <a:rPr lang="en-US" baseline="0" dirty="0" smtClean="0"/>
              <a:t>prelim </a:t>
            </a:r>
            <a:r>
              <a:rPr lang="en-US" baseline="0" dirty="0"/>
              <a:t>2016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2014</c:v>
          </c:tx>
          <c:invertIfNegative val="0"/>
          <c:val>
            <c:numRef>
              <c:f>graphs!$P$4:$P$8</c:f>
              <c:numCache>
                <c:formatCode>General</c:formatCode>
                <c:ptCount val="5"/>
                <c:pt idx="0">
                  <c:v>27</c:v>
                </c:pt>
                <c:pt idx="1">
                  <c:v>337</c:v>
                </c:pt>
                <c:pt idx="2">
                  <c:v>23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ser>
          <c:idx val="0"/>
          <c:order val="1"/>
          <c:tx>
            <c:v>2015</c:v>
          </c:tx>
          <c:invertIfNegative val="0"/>
          <c:cat>
            <c:strRef>
              <c:f>graphs!$H$4:$H$8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graphs!$G$4:$G$8</c:f>
              <c:numCache>
                <c:formatCode>General</c:formatCode>
                <c:ptCount val="5"/>
                <c:pt idx="0">
                  <c:v>10</c:v>
                </c:pt>
                <c:pt idx="1">
                  <c:v>362</c:v>
                </c:pt>
                <c:pt idx="2">
                  <c:v>48</c:v>
                </c:pt>
                <c:pt idx="3">
                  <c:v>14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v>2016</c:v>
          </c:tx>
          <c:invertIfNegative val="0"/>
          <c:val>
            <c:numRef>
              <c:f>graphs!$J$4:$J$8</c:f>
              <c:numCache>
                <c:formatCode>General</c:formatCode>
                <c:ptCount val="5"/>
                <c:pt idx="0">
                  <c:v>35</c:v>
                </c:pt>
                <c:pt idx="1">
                  <c:v>256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468032"/>
        <c:axId val="123470208"/>
      </c:barChart>
      <c:catAx>
        <c:axId val="123468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Number of SBW Moths Caught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23470208"/>
        <c:crosses val="autoZero"/>
        <c:auto val="1"/>
        <c:lblAlgn val="ctr"/>
        <c:lblOffset val="100"/>
        <c:noMultiLvlLbl val="0"/>
      </c:catAx>
      <c:valAx>
        <c:axId val="123470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Sites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3468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Percent</a:t>
            </a:r>
            <a:r>
              <a:rPr lang="en-US" sz="1400" baseline="0" dirty="0"/>
              <a:t> </a:t>
            </a:r>
            <a:r>
              <a:rPr lang="en-US" sz="1400" dirty="0"/>
              <a:t>of sites with spruce budworm in pheromone traps in 2014,</a:t>
            </a:r>
            <a:r>
              <a:rPr lang="en-US" sz="1400" baseline="0" dirty="0"/>
              <a:t> 2015, Prelim 2016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v>2014pct</c:v>
          </c:tx>
          <c:invertIfNegative val="0"/>
          <c:cat>
            <c:strRef>
              <c:f>graphs!$H$13:$H$17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graphs!$L$13:$L$17</c:f>
              <c:numCache>
                <c:formatCode>General</c:formatCode>
                <c:ptCount val="5"/>
                <c:pt idx="0">
                  <c:v>6.8702290076335881</c:v>
                </c:pt>
                <c:pt idx="1">
                  <c:v>85.75063613231552</c:v>
                </c:pt>
                <c:pt idx="2">
                  <c:v>5.8524173027989823</c:v>
                </c:pt>
                <c:pt idx="3">
                  <c:v>1.2722646310432568</c:v>
                </c:pt>
                <c:pt idx="4">
                  <c:v>0.2544529262086514</c:v>
                </c:pt>
              </c:numCache>
            </c:numRef>
          </c:val>
        </c:ser>
        <c:ser>
          <c:idx val="1"/>
          <c:order val="1"/>
          <c:tx>
            <c:v>2015pct</c:v>
          </c:tx>
          <c:invertIfNegative val="0"/>
          <c:cat>
            <c:strRef>
              <c:f>graphs!$H$13:$H$17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graphs!$J$13:$J$17</c:f>
              <c:numCache>
                <c:formatCode>0.00</c:formatCode>
                <c:ptCount val="5"/>
                <c:pt idx="0">
                  <c:v>2.2935779816513762</c:v>
                </c:pt>
                <c:pt idx="1">
                  <c:v>83.027522935779814</c:v>
                </c:pt>
                <c:pt idx="2">
                  <c:v>11.009174311926607</c:v>
                </c:pt>
                <c:pt idx="3">
                  <c:v>3.2110091743119269</c:v>
                </c:pt>
                <c:pt idx="4">
                  <c:v>0.45871559633027525</c:v>
                </c:pt>
              </c:numCache>
            </c:numRef>
          </c:val>
        </c:ser>
        <c:ser>
          <c:idx val="0"/>
          <c:order val="2"/>
          <c:tx>
            <c:v>2016pct</c:v>
          </c:tx>
          <c:invertIfNegative val="0"/>
          <c:cat>
            <c:strRef>
              <c:f>graphs!$H$13:$H$17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graphs!$K$13:$K$17</c:f>
              <c:numCache>
                <c:formatCode>General</c:formatCode>
                <c:ptCount val="5"/>
                <c:pt idx="0">
                  <c:v>12.027491408934708</c:v>
                </c:pt>
                <c:pt idx="1">
                  <c:v>87.972508591065292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500928"/>
        <c:axId val="91502848"/>
      </c:barChart>
      <c:catAx>
        <c:axId val="91500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Number of SBW Moths Caught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91502848"/>
        <c:crosses val="autoZero"/>
        <c:auto val="1"/>
        <c:lblAlgn val="ctr"/>
        <c:lblOffset val="100"/>
        <c:noMultiLvlLbl val="0"/>
      </c:catAx>
      <c:valAx>
        <c:axId val="915028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Sites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1500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Number of </a:t>
            </a:r>
            <a:r>
              <a:rPr lang="en-US" dirty="0" smtClean="0"/>
              <a:t>sites </a:t>
            </a:r>
            <a:r>
              <a:rPr lang="en-US" dirty="0"/>
              <a:t>with spruce budworm in pheromone traps in 2014,</a:t>
            </a:r>
            <a:r>
              <a:rPr lang="en-US" baseline="0" dirty="0"/>
              <a:t> 2015, </a:t>
            </a:r>
            <a:r>
              <a:rPr lang="en-US" baseline="0" dirty="0" smtClean="0"/>
              <a:t>prelim </a:t>
            </a:r>
            <a:r>
              <a:rPr lang="en-US" baseline="0" dirty="0"/>
              <a:t>2016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2014</c:v>
          </c:tx>
          <c:invertIfNegative val="0"/>
          <c:val>
            <c:numRef>
              <c:f>graphs!$P$4:$P$8</c:f>
              <c:numCache>
                <c:formatCode>General</c:formatCode>
                <c:ptCount val="5"/>
                <c:pt idx="0">
                  <c:v>27</c:v>
                </c:pt>
                <c:pt idx="1">
                  <c:v>337</c:v>
                </c:pt>
                <c:pt idx="2">
                  <c:v>23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</c:ser>
        <c:ser>
          <c:idx val="0"/>
          <c:order val="1"/>
          <c:tx>
            <c:v>2015</c:v>
          </c:tx>
          <c:invertIfNegative val="0"/>
          <c:cat>
            <c:strRef>
              <c:f>graphs!$H$4:$H$8</c:f>
              <c:strCache>
                <c:ptCount val="5"/>
                <c:pt idx="0">
                  <c:v>0</c:v>
                </c:pt>
                <c:pt idx="1">
                  <c:v>0.01 - 50.0</c:v>
                </c:pt>
                <c:pt idx="2">
                  <c:v>50.01 - 100.0</c:v>
                </c:pt>
                <c:pt idx="3">
                  <c:v>100.01 - 200.0</c:v>
                </c:pt>
                <c:pt idx="4">
                  <c:v>200.1-320</c:v>
                </c:pt>
              </c:strCache>
            </c:strRef>
          </c:cat>
          <c:val>
            <c:numRef>
              <c:f>graphs!$G$4:$G$8</c:f>
              <c:numCache>
                <c:formatCode>General</c:formatCode>
                <c:ptCount val="5"/>
                <c:pt idx="0">
                  <c:v>10</c:v>
                </c:pt>
                <c:pt idx="1">
                  <c:v>362</c:v>
                </c:pt>
                <c:pt idx="2">
                  <c:v>48</c:v>
                </c:pt>
                <c:pt idx="3">
                  <c:v>14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v>2016</c:v>
          </c:tx>
          <c:invertIfNegative val="0"/>
          <c:val>
            <c:numRef>
              <c:f>graphs!$J$4:$J$8</c:f>
              <c:numCache>
                <c:formatCode>General</c:formatCode>
                <c:ptCount val="5"/>
                <c:pt idx="0">
                  <c:v>35</c:v>
                </c:pt>
                <c:pt idx="1">
                  <c:v>256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269248"/>
        <c:axId val="95271168"/>
      </c:barChart>
      <c:catAx>
        <c:axId val="95269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Average Number of SBW Moths Caught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95271168"/>
        <c:crosses val="autoZero"/>
        <c:auto val="1"/>
        <c:lblAlgn val="ctr"/>
        <c:lblOffset val="100"/>
        <c:noMultiLvlLbl val="0"/>
      </c:catAx>
      <c:valAx>
        <c:axId val="952711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Sites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5269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F1B05-6AE1-4AE6-A251-43AA316BE3A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C6FF2-8264-46B2-AA21-1210661E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4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17,342,538 by comparison Maine </a:t>
            </a:r>
            <a:r>
              <a:rPr lang="en-US" smtClean="0"/>
              <a:t>Has ~17.8 </a:t>
            </a:r>
            <a:r>
              <a:rPr lang="en-US" dirty="0" smtClean="0"/>
              <a:t>million acres of forestland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AE255-8F68-4005-B7D7-01CBC198B4EC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9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C6FF2-8264-46B2-AA21-1210661E31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809FDA-9BA4-417E-82FB-77159A5703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5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9B4EC3-8652-4AB1-99E1-E2008A7E4CD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7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7EAEF2-B825-4FEC-804C-7CD0C4D0A4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0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6300" y="5486400"/>
            <a:ext cx="7391400" cy="914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05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6300" y="5486400"/>
            <a:ext cx="7391400" cy="914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07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6300" y="5486400"/>
            <a:ext cx="7391400" cy="914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0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51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2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37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75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676DBA-A4AA-4CBE-A8B0-74BE0E2773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76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3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07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9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51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0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18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6300" y="5486400"/>
            <a:ext cx="7391400" cy="914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1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33935-42CF-49E4-BE89-6B0AD43A7D2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5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73AF3-13F4-4838-9E43-FF4AC0960A1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3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EAB67-01D8-4786-BB5D-3BFCDF6379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1B4BD-8247-495A-951C-5020BCA2A0C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6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21B68-0A34-4469-89C3-B152B5EF41F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1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CB504E-C494-4531-BF1A-88C7377B47E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8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CF14F-BF48-41FB-85D8-9770F05D7EB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7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80DFE-6AF1-4607-AB93-79D48717E0F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D1418-615E-4584-B045-453021E5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675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77370-A842-4367-8AF8-AF062A8138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C240C-9AC2-408D-A4CB-20C282DFF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7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447800"/>
            <a:ext cx="8458200" cy="18288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dirty="0" smtClean="0"/>
              <a:t>Update on Spruce Budworm in Maine &amp; </a:t>
            </a:r>
            <a:r>
              <a:rPr lang="en-US" u="sng" dirty="0"/>
              <a:t>Preliminary</a:t>
            </a:r>
            <a:r>
              <a:rPr lang="en-US" dirty="0"/>
              <a:t> Maine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SBW Pheromone </a:t>
            </a:r>
            <a:r>
              <a:rPr lang="en-US" dirty="0"/>
              <a:t>Trapping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962400"/>
            <a:ext cx="2286000" cy="198120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 as of 10/18/2016</a:t>
            </a:r>
          </a:p>
          <a:p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Presented By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Allison Kanoti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987290"/>
            <a:ext cx="2323648" cy="1711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581400"/>
            <a:ext cx="1969120" cy="262549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95048"/>
            <a:ext cx="1371600" cy="14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3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9340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4721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49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790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1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585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5049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0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268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706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8175"/>
            <a:ext cx="8229600" cy="1143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Populations in Maine over Time</a:t>
            </a: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"/>
          <a:stretch/>
        </p:blipFill>
        <p:spPr bwMode="auto">
          <a:xfrm>
            <a:off x="979291" y="1676400"/>
            <a:ext cx="7185417" cy="4718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92731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595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3362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3207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967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9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3368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4615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9410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774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1083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81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98" y="3809"/>
            <a:ext cx="5084064" cy="65836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4076" y="0"/>
            <a:ext cx="39445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4D6800"/>
                </a:solidFill>
                <a:latin typeface="Century Gothic"/>
              </a:rPr>
              <a:t>Spruce Budworm</a:t>
            </a:r>
            <a:r>
              <a:rPr lang="en-US" dirty="0" smtClean="0">
                <a:solidFill>
                  <a:srgbClr val="4D6800"/>
                </a:solidFill>
                <a:latin typeface="Century Gothic"/>
              </a:rPr>
              <a:t/>
            </a:r>
            <a:br>
              <a:rPr lang="en-US" dirty="0" smtClean="0">
                <a:solidFill>
                  <a:srgbClr val="4D6800"/>
                </a:solidFill>
                <a:latin typeface="Century Gothic"/>
              </a:rPr>
            </a:br>
            <a:r>
              <a:rPr lang="en-US" dirty="0" smtClean="0">
                <a:solidFill>
                  <a:srgbClr val="4D6800"/>
                </a:solidFill>
                <a:latin typeface="Century Gothic"/>
              </a:rPr>
              <a:t>Cyclical Populations</a:t>
            </a:r>
            <a:endParaRPr lang="en-US" dirty="0">
              <a:solidFill>
                <a:srgbClr val="4D68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84663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739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21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52" y="0"/>
            <a:ext cx="508738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164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51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4418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50" y="0"/>
            <a:ext cx="508739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759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29" y="0"/>
            <a:ext cx="508739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951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51" y="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59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3810"/>
            <a:ext cx="508738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2163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270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97655"/>
      </p:ext>
    </p:extLst>
  </p:cSld>
  <p:clrMapOvr>
    <a:masterClrMapping/>
  </p:clrMapOvr>
  <p:transition spd="slow" advClick="0" advTm="1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33953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1724163"/>
            <a:ext cx="620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17.3 Million Acres in 2016 (Maine has ~ 17.8 </a:t>
            </a:r>
            <a:r>
              <a:rPr lang="en-US" dirty="0" err="1" smtClean="0"/>
              <a:t>mAcres</a:t>
            </a:r>
            <a:r>
              <a:rPr lang="en-US" dirty="0" smtClean="0"/>
              <a:t> Forestland)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6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14653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2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1524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8707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/>
              <a:t>Cooperative Trap Network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495800" y="1600200"/>
            <a:ext cx="4038600" cy="5029200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American Forest Management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Appalachian Mountain Club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Baskahegan</a:t>
            </a:r>
            <a:r>
              <a:rPr lang="en-US" sz="1600" dirty="0" smtClean="0"/>
              <a:t> Company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Baxter State Park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Bill Jarvis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Bureau of Parks and Lands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Forest Society of Maine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Herbert C. Haynes </a:t>
            </a:r>
            <a:r>
              <a:rPr lang="en-US" sz="1600" dirty="0" err="1" smtClean="0"/>
              <a:t>Inc</a:t>
            </a:r>
            <a:r>
              <a:rPr lang="en-US" sz="1600" dirty="0" smtClean="0"/>
              <a:t>/Lakeville Shores Inc.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Huber Corporation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J.D. Irving Limited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Katahdin Forest Management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LandVest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Maine Forest Service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Orion Timberlands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Penobscot Nation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Prentiss &amp; Carlisle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Seven Islands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US Forest Service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Wagner Forest Management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Weyerhaeuser Company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810000" cy="1219201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Supplies Distributed for 450 Sites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~300 Sites in to-date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7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190" y="6180206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MFS sites only – Sites monitored over a longer term.  Usual graphic has ~80 sites (many northern)--data not yet available for all sites.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" y="652205"/>
            <a:ext cx="7683201" cy="4986595"/>
            <a:chOff x="762000" y="652205"/>
            <a:chExt cx="7683201" cy="498659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652205"/>
              <a:ext cx="7683201" cy="4986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15000" y="5269468"/>
              <a:ext cx="2539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As of 10/18/2016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83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381000"/>
            <a:ext cx="4625340" cy="613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0386"/>
            <a:ext cx="4410075" cy="613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4826792"/>
            <a:ext cx="1924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81400" y="1051560"/>
            <a:ext cx="7620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2" y="6236492"/>
            <a:ext cx="11715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04" y="4880132"/>
            <a:ext cx="1155031" cy="1368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343400" y="1600200"/>
            <a:ext cx="1676400" cy="3429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4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448345"/>
              </p:ext>
            </p:extLst>
          </p:nvPr>
        </p:nvGraphicFramePr>
        <p:xfrm>
          <a:off x="4343400" y="3124200"/>
          <a:ext cx="4410075" cy="3383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179534"/>
              </p:ext>
            </p:extLst>
          </p:nvPr>
        </p:nvGraphicFramePr>
        <p:xfrm>
          <a:off x="38100" y="76200"/>
          <a:ext cx="44577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572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291 Sites reporting as of 10/18/2016 (expect ~430)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70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54" y="533400"/>
            <a:ext cx="6468300" cy="495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9" b="100000" l="224" r="93289">
                        <a14:foregroundMark x1="86577" y1="63505" x2="23043" y2="84566"/>
                        <a14:backgroundMark x1="36465" y1="10129" x2="0" y2="5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1594338"/>
            <a:ext cx="4554416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485273"/>
            <a:ext cx="16097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75600"/>
            <a:ext cx="5524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0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181725" cy="471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2" y="4191000"/>
            <a:ext cx="51911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3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/>
              <a:t>Budworm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962400" cy="16764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Coordinated by Emily Owens (NR Canada)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37 sites, 34 Towns in 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6547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3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861298"/>
              </p:ext>
            </p:extLst>
          </p:nvPr>
        </p:nvGraphicFramePr>
        <p:xfrm>
          <a:off x="3733800" y="3124200"/>
          <a:ext cx="5019675" cy="3383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274278"/>
              </p:ext>
            </p:extLst>
          </p:nvPr>
        </p:nvGraphicFramePr>
        <p:xfrm>
          <a:off x="396240" y="304800"/>
          <a:ext cx="44577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572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291 Sites reporting as of 10/18/2016 (expect ~430)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/>
              <a:t>Resources 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362200"/>
            <a:ext cx="5943600" cy="5059363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dirty="0" smtClean="0"/>
              <a:t>sprucebudwormmaine.org</a:t>
            </a:r>
          </a:p>
          <a:p>
            <a:pPr marL="0" indent="0">
              <a:buNone/>
            </a:pPr>
            <a:r>
              <a:rPr lang="en-US" sz="4500" dirty="0"/>
              <a:t>	</a:t>
            </a:r>
            <a:r>
              <a:rPr lang="en-US" sz="4500" dirty="0" smtClean="0"/>
              <a:t>Facebook: 	</a:t>
            </a:r>
          </a:p>
          <a:p>
            <a:pPr marL="0" indent="0" algn="ctr">
              <a:buNone/>
            </a:pPr>
            <a:r>
              <a:rPr lang="en-US" sz="4500" dirty="0" smtClean="0"/>
              <a:t>     sprucebudwormmaine16</a:t>
            </a:r>
          </a:p>
          <a:p>
            <a:pPr marL="0" indent="0">
              <a:buNone/>
            </a:pPr>
            <a:r>
              <a:rPr lang="en-US" sz="4500" dirty="0" smtClean="0"/>
              <a:t>maineforestservice.gov</a:t>
            </a:r>
          </a:p>
          <a:p>
            <a:pPr marL="0" indent="0">
              <a:buNone/>
            </a:pPr>
            <a:r>
              <a:rPr lang="en-US" sz="4500" dirty="0" smtClean="0"/>
              <a:t>	Spruce budworm page</a:t>
            </a:r>
          </a:p>
          <a:p>
            <a:pPr marL="0" indent="0">
              <a:buNone/>
            </a:pPr>
            <a:r>
              <a:rPr lang="en-US" sz="4500" dirty="0" smtClean="0"/>
              <a:t>	Conditions Reports</a:t>
            </a:r>
          </a:p>
          <a:p>
            <a:pPr marL="0" indent="0">
              <a:buNone/>
            </a:pPr>
            <a:r>
              <a:rPr lang="en-US" sz="4500" dirty="0" smtClean="0"/>
              <a:t>Healthyforestpartnership.ca</a:t>
            </a:r>
          </a:p>
          <a:p>
            <a:pPr marL="0" indent="0">
              <a:buNone/>
            </a:pPr>
            <a:r>
              <a:rPr lang="en-US" sz="4500" dirty="0" smtClean="0"/>
              <a:t>	budwormtracker.ca</a:t>
            </a:r>
          </a:p>
          <a:p>
            <a:pPr marL="0" indent="0">
              <a:buNone/>
            </a:pPr>
            <a:r>
              <a:rPr lang="en-US" sz="4500" dirty="0" smtClean="0"/>
              <a:t>		Facebook:</a:t>
            </a:r>
          </a:p>
          <a:p>
            <a:pPr marL="0" indent="0" algn="ctr">
              <a:buNone/>
            </a:pPr>
            <a:r>
              <a:rPr lang="en-US" sz="4500" dirty="0" smtClean="0"/>
              <a:t>                    </a:t>
            </a:r>
            <a:r>
              <a:rPr lang="en-US" sz="4500" dirty="0" err="1" smtClean="0"/>
              <a:t>budwormtracker</a:t>
            </a:r>
            <a:endParaRPr lang="en-US" sz="45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84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5000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534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"/>
            <a:ext cx="50292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060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"/>
            <a:ext cx="50292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603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840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5168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294</Words>
  <Application>Microsoft Office PowerPoint</Application>
  <PresentationFormat>On-screen Show (4:3)</PresentationFormat>
  <Paragraphs>66</Paragraphs>
  <Slides>48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1_Office Theme</vt:lpstr>
      <vt:lpstr>Update on Spruce Budworm in Maine &amp; Preliminary Maine   SBW Pheromone Trapping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Cooperative Trap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Budworm Tracker</vt:lpstr>
      <vt:lpstr>PowerPoint Presentation</vt:lpstr>
      <vt:lpstr>Resources for More Information</vt:lpstr>
    </vt:vector>
  </TitlesOfParts>
  <Company>State of Maine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Kanoti, Allison M</dc:creator>
  <cp:lastModifiedBy>Kanoti, Allison M</cp:lastModifiedBy>
  <cp:revision>15</cp:revision>
  <dcterms:created xsi:type="dcterms:W3CDTF">2016-10-18T19:40:52Z</dcterms:created>
  <dcterms:modified xsi:type="dcterms:W3CDTF">2016-10-20T09:58:58Z</dcterms:modified>
</cp:coreProperties>
</file>